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quickStyle1.xml" ContentType="application/vnd.openxmlformats-officedocument.drawingml.diagramStyle+xml"/>
  <Override PartName="/ppt/theme/theme3.xml" ContentType="application/vnd.openxmlformats-officedocument.theme+xml"/>
  <Override PartName="/ppt/theme/theme2.xml" ContentType="application/vnd.openxmlformats-officedocument.them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195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2" r:id="rId6"/>
    <p:sldId id="285" r:id="rId7"/>
    <p:sldId id="286" r:id="rId8"/>
    <p:sldId id="287" r:id="rId9"/>
    <p:sldId id="288" r:id="rId10"/>
    <p:sldId id="289" r:id="rId11"/>
    <p:sldId id="284" r:id="rId12"/>
    <p:sldId id="274" r:id="rId13"/>
    <p:sldId id="258" r:id="rId14"/>
    <p:sldId id="263" r:id="rId15"/>
    <p:sldId id="264" r:id="rId16"/>
    <p:sldId id="265" r:id="rId17"/>
    <p:sldId id="267" r:id="rId18"/>
    <p:sldId id="271" r:id="rId19"/>
    <p:sldId id="259" r:id="rId20"/>
    <p:sldId id="269" r:id="rId21"/>
    <p:sldId id="260" r:id="rId22"/>
    <p:sldId id="270" r:id="rId23"/>
    <p:sldId id="283" r:id="rId24"/>
    <p:sldId id="262" r:id="rId25"/>
    <p:sldId id="261" r:id="rId26"/>
    <p:sldId id="27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8501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40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4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4D0AFC-46AC-4CF6-8C1A-943ECC2AA168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92345AD-76F7-445D-AFCB-768ED656BAFD}">
      <dgm:prSet/>
      <dgm:spPr>
        <a:xfrm>
          <a:off x="396200" y="1205642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de-CH" dirty="0"/>
            <a:t>Gebe keine verletzende Äusserung / Geräusche von mir</a:t>
          </a:r>
          <a:endParaRPr lang="en-U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E1661921-EB7E-46E3-B80D-1280FF2698CF}" type="parTrans" cxnId="{0AEF334D-6665-4769-B0C5-47589902FDE5}">
      <dgm:prSet/>
      <dgm:spPr/>
      <dgm:t>
        <a:bodyPr/>
        <a:lstStyle/>
        <a:p>
          <a:endParaRPr lang="en-US"/>
        </a:p>
      </dgm:t>
    </dgm:pt>
    <dgm:pt modelId="{B0338F49-1B41-45F7-A939-F12A118B2E9E}" type="sibTrans" cxnId="{0AEF334D-6665-4769-B0C5-47589902FDE5}">
      <dgm:prSet/>
      <dgm:spPr>
        <a:xfrm>
          <a:off x="4463846" y="1986992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rgbClr val="DE478E">
            <a:tint val="40000"/>
            <a:alpha val="90000"/>
            <a:hueOff val="-2096409"/>
            <a:satOff val="8402"/>
            <a:lumOff val="1248"/>
            <a:alphaOff val="0"/>
          </a:srgbClr>
        </a:solidFill>
        <a:ln w="9525" cap="flat" cmpd="sng" algn="ctr">
          <a:solidFill>
            <a:srgbClr val="DE478E">
              <a:tint val="40000"/>
              <a:alpha val="90000"/>
              <a:hueOff val="-2096409"/>
              <a:satOff val="8402"/>
              <a:lumOff val="1248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5A1E4005-421F-49BD-BC97-799527E5DE58}">
      <dgm:prSet/>
      <dgm:spPr>
        <a:xfrm>
          <a:off x="786487" y="2411285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de-CH" dirty="0"/>
            <a:t>Als neue Lernende darf ich die Situation verlassen</a:t>
          </a:r>
          <a:endParaRPr lang="en-U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EC4D5884-0732-43ED-B540-B16AB3292430}" type="parTrans" cxnId="{04220201-C6F5-45E4-B110-AC15A7F3AC91}">
      <dgm:prSet/>
      <dgm:spPr/>
      <dgm:t>
        <a:bodyPr/>
        <a:lstStyle/>
        <a:p>
          <a:endParaRPr lang="en-US"/>
        </a:p>
      </dgm:t>
    </dgm:pt>
    <dgm:pt modelId="{E4D6D9A3-F42F-4BDE-9550-DC9092AB57EB}" type="sibTrans" cxnId="{04220201-C6F5-45E4-B110-AC15A7F3AC91}">
      <dgm:prSet/>
      <dgm:spPr>
        <a:xfrm>
          <a:off x="4854133" y="3192635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rgbClr val="DE478E">
            <a:tint val="40000"/>
            <a:alpha val="90000"/>
            <a:hueOff val="-4192819"/>
            <a:satOff val="16804"/>
            <a:lumOff val="2495"/>
            <a:alphaOff val="0"/>
          </a:srgbClr>
        </a:solidFill>
        <a:ln w="9525" cap="flat" cmpd="sng" algn="ctr">
          <a:solidFill>
            <a:srgbClr val="DE478E">
              <a:tint val="40000"/>
              <a:alpha val="90000"/>
              <a:hueOff val="-4192819"/>
              <a:satOff val="16804"/>
              <a:lumOff val="2495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52E6CBE3-EE6C-4286-B1BB-9D9BDAFFBBE7}">
      <dgm:prSet/>
      <dgm:spPr>
        <a:xfrm>
          <a:off x="1182687" y="3616928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de-CH" dirty="0"/>
            <a:t>Ekel sowie Nacktheit gehört zum Pflegealltag</a:t>
          </a:r>
          <a:endParaRPr lang="en-US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gm:t>
    </dgm:pt>
    <dgm:pt modelId="{A8C69246-4CEB-4D47-9557-EA7C51176702}" type="parTrans" cxnId="{36E1C90B-9661-427D-8BB8-7A914F42E0B8}">
      <dgm:prSet/>
      <dgm:spPr/>
      <dgm:t>
        <a:bodyPr/>
        <a:lstStyle/>
        <a:p>
          <a:endParaRPr lang="en-US"/>
        </a:p>
      </dgm:t>
    </dgm:pt>
    <dgm:pt modelId="{F74183A0-DFDF-467C-90ED-60EC6AF890E2}" type="sibTrans" cxnId="{36E1C90B-9661-427D-8BB8-7A914F42E0B8}">
      <dgm:prSet/>
      <dgm:spPr/>
      <dgm:t>
        <a:bodyPr/>
        <a:lstStyle/>
        <a:p>
          <a:endParaRPr lang="en-US"/>
        </a:p>
      </dgm:t>
    </dgm:pt>
    <dgm:pt modelId="{CC839C0A-7097-4CF9-9718-82768D81C5ED}">
      <dgm:prSet/>
      <dgm:spPr>
        <a:xfrm>
          <a:off x="0" y="0"/>
          <a:ext cx="4730749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gm:spPr>
      <dgm:t>
        <a:bodyPr/>
        <a:lstStyle/>
        <a:p>
          <a:r>
            <a:rPr lang="de-CH" dirty="0">
              <a:solidFill>
                <a:schemeClr val="bg1"/>
              </a:solidFill>
            </a:rPr>
            <a:t>Ich ziehe keine Grimassen vor den Bewohner*innen</a:t>
          </a:r>
          <a:endParaRPr lang="en-US" dirty="0">
            <a:solidFill>
              <a:schemeClr val="bg1"/>
            </a:solidFill>
            <a:latin typeface="Gill Sans MT" panose="020B0502020104020203"/>
            <a:ea typeface="+mn-ea"/>
            <a:cs typeface="+mn-cs"/>
          </a:endParaRPr>
        </a:p>
      </dgm:t>
    </dgm:pt>
    <dgm:pt modelId="{179A99FD-1D2A-4AAD-9F81-E99F054F3656}" type="sibTrans" cxnId="{DF7B4091-24A3-4C49-A334-FB1F4E474244}">
      <dgm:prSet/>
      <dgm:spPr>
        <a:xfrm>
          <a:off x="4067646" y="781349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rgbClr val="DE478E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DE478E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gm:t>
    </dgm:pt>
    <dgm:pt modelId="{BDFC2B97-81A7-4E2C-8F3B-7CC593B8DD45}" type="parTrans" cxnId="{DF7B4091-24A3-4C49-A334-FB1F4E474244}">
      <dgm:prSet/>
      <dgm:spPr/>
      <dgm:t>
        <a:bodyPr/>
        <a:lstStyle/>
        <a:p>
          <a:endParaRPr lang="en-US"/>
        </a:p>
      </dgm:t>
    </dgm:pt>
    <dgm:pt modelId="{A6ED652C-0C10-44EA-9A05-4D7B98648B11}" type="pres">
      <dgm:prSet presAssocID="{544D0AFC-46AC-4CF6-8C1A-943ECC2AA168}" presName="outerComposite" presStyleCnt="0">
        <dgm:presLayoutVars>
          <dgm:chMax val="5"/>
          <dgm:dir/>
          <dgm:resizeHandles val="exact"/>
        </dgm:presLayoutVars>
      </dgm:prSet>
      <dgm:spPr/>
    </dgm:pt>
    <dgm:pt modelId="{2447F029-0ADE-4863-8FFC-F21608825F60}" type="pres">
      <dgm:prSet presAssocID="{544D0AFC-46AC-4CF6-8C1A-943ECC2AA168}" presName="dummyMaxCanvas" presStyleCnt="0">
        <dgm:presLayoutVars/>
      </dgm:prSet>
      <dgm:spPr/>
    </dgm:pt>
    <dgm:pt modelId="{C800164A-9D94-469F-A70D-6B63D0CD7F25}" type="pres">
      <dgm:prSet presAssocID="{544D0AFC-46AC-4CF6-8C1A-943ECC2AA168}" presName="FourNodes_1" presStyleLbl="node1" presStyleIdx="0" presStyleCnt="4" custLinFactY="12787" custLinFactNeighborX="7492" custLinFactNeighborY="100000">
        <dgm:presLayoutVars>
          <dgm:bulletEnabled val="1"/>
        </dgm:presLayoutVars>
      </dgm:prSet>
      <dgm:spPr/>
    </dgm:pt>
    <dgm:pt modelId="{8352BD81-ABEA-47D6-9D01-2942FFF7E89B}" type="pres">
      <dgm:prSet presAssocID="{544D0AFC-46AC-4CF6-8C1A-943ECC2AA168}" presName="FourNodes_2" presStyleLbl="node1" presStyleIdx="1" presStyleCnt="4" custLinFactY="10851" custLinFactNeighborX="4620" custLinFactNeighborY="100000">
        <dgm:presLayoutVars>
          <dgm:bulletEnabled val="1"/>
        </dgm:presLayoutVars>
      </dgm:prSet>
      <dgm:spPr/>
    </dgm:pt>
    <dgm:pt modelId="{900E5CD7-56E6-4632-9320-1A6570C2DCB0}" type="pres">
      <dgm:prSet presAssocID="{544D0AFC-46AC-4CF6-8C1A-943ECC2AA168}" presName="FourNodes_3" presStyleLbl="node1" presStyleIdx="2" presStyleCnt="4" custLinFactY="6231" custLinFactNeighborX="2038" custLinFactNeighborY="100000">
        <dgm:presLayoutVars>
          <dgm:bulletEnabled val="1"/>
        </dgm:presLayoutVars>
      </dgm:prSet>
      <dgm:spPr/>
    </dgm:pt>
    <dgm:pt modelId="{166B8DBF-2770-4BFC-B597-4EFF20A0FABC}" type="pres">
      <dgm:prSet presAssocID="{544D0AFC-46AC-4CF6-8C1A-943ECC2AA168}" presName="FourNodes_4" presStyleLbl="node1" presStyleIdx="3" presStyleCnt="4" custLinFactY="-200000" custLinFactNeighborX="-41440" custLinFactNeighborY="-218288">
        <dgm:presLayoutVars>
          <dgm:bulletEnabled val="1"/>
        </dgm:presLayoutVars>
      </dgm:prSet>
      <dgm:spPr/>
    </dgm:pt>
    <dgm:pt modelId="{4781044A-95C2-4AB4-B1EB-73B3A13C25D2}" type="pres">
      <dgm:prSet presAssocID="{544D0AFC-46AC-4CF6-8C1A-943ECC2AA168}" presName="FourConn_1-2" presStyleLbl="fgAccFollowNode1" presStyleIdx="0" presStyleCnt="3" custLinFactNeighborX="3940" custLinFactNeighborY="-9193">
        <dgm:presLayoutVars>
          <dgm:bulletEnabled val="1"/>
        </dgm:presLayoutVars>
      </dgm:prSet>
      <dgm:spPr/>
    </dgm:pt>
    <dgm:pt modelId="{C9991E89-FD8F-4EDB-8C3E-ECACE34D62D7}" type="pres">
      <dgm:prSet presAssocID="{544D0AFC-46AC-4CF6-8C1A-943ECC2AA168}" presName="FourConn_2-3" presStyleLbl="fgAccFollowNode1" presStyleIdx="1" presStyleCnt="3" custLinFactNeighborX="-7880" custLinFactNeighborY="-17073">
        <dgm:presLayoutVars>
          <dgm:bulletEnabled val="1"/>
        </dgm:presLayoutVars>
      </dgm:prSet>
      <dgm:spPr/>
    </dgm:pt>
    <dgm:pt modelId="{4838E7E3-A14E-4889-9BC2-4AEC79175771}" type="pres">
      <dgm:prSet presAssocID="{544D0AFC-46AC-4CF6-8C1A-943ECC2AA168}" presName="FourConn_3-4" presStyleLbl="fgAccFollowNode1" presStyleIdx="2" presStyleCnt="3" custLinFactNeighborX="-35459" custLinFactNeighborY="-13133">
        <dgm:presLayoutVars>
          <dgm:bulletEnabled val="1"/>
        </dgm:presLayoutVars>
      </dgm:prSet>
      <dgm:spPr/>
    </dgm:pt>
    <dgm:pt modelId="{9D3AE6BA-7CBC-49BC-AD52-94F1421FB945}" type="pres">
      <dgm:prSet presAssocID="{544D0AFC-46AC-4CF6-8C1A-943ECC2AA168}" presName="FourNodes_1_text" presStyleLbl="node1" presStyleIdx="3" presStyleCnt="4">
        <dgm:presLayoutVars>
          <dgm:bulletEnabled val="1"/>
        </dgm:presLayoutVars>
      </dgm:prSet>
      <dgm:spPr/>
    </dgm:pt>
    <dgm:pt modelId="{2221AB98-39E0-484D-B858-33EBA9C6082B}" type="pres">
      <dgm:prSet presAssocID="{544D0AFC-46AC-4CF6-8C1A-943ECC2AA168}" presName="FourNodes_2_text" presStyleLbl="node1" presStyleIdx="3" presStyleCnt="4">
        <dgm:presLayoutVars>
          <dgm:bulletEnabled val="1"/>
        </dgm:presLayoutVars>
      </dgm:prSet>
      <dgm:spPr/>
    </dgm:pt>
    <dgm:pt modelId="{3B5E1418-9C1D-4697-8706-9078251A6933}" type="pres">
      <dgm:prSet presAssocID="{544D0AFC-46AC-4CF6-8C1A-943ECC2AA168}" presName="FourNodes_3_text" presStyleLbl="node1" presStyleIdx="3" presStyleCnt="4">
        <dgm:presLayoutVars>
          <dgm:bulletEnabled val="1"/>
        </dgm:presLayoutVars>
      </dgm:prSet>
      <dgm:spPr/>
    </dgm:pt>
    <dgm:pt modelId="{2F750EE6-BCB7-47F9-9E27-B26491E13609}" type="pres">
      <dgm:prSet presAssocID="{544D0AFC-46AC-4CF6-8C1A-943ECC2AA168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04220201-C6F5-45E4-B110-AC15A7F3AC91}" srcId="{544D0AFC-46AC-4CF6-8C1A-943ECC2AA168}" destId="{5A1E4005-421F-49BD-BC97-799527E5DE58}" srcOrd="2" destOrd="0" parTransId="{EC4D5884-0732-43ED-B540-B16AB3292430}" sibTransId="{E4D6D9A3-F42F-4BDE-9550-DC9092AB57EB}"/>
    <dgm:cxn modelId="{36E1C90B-9661-427D-8BB8-7A914F42E0B8}" srcId="{544D0AFC-46AC-4CF6-8C1A-943ECC2AA168}" destId="{52E6CBE3-EE6C-4286-B1BB-9D9BDAFFBBE7}" srcOrd="3" destOrd="0" parTransId="{A8C69246-4CEB-4D47-9557-EA7C51176702}" sibTransId="{F74183A0-DFDF-467C-90ED-60EC6AF890E2}"/>
    <dgm:cxn modelId="{6F911510-AADD-4C6B-9C00-F1F6EE567D26}" type="presOf" srcId="{52E6CBE3-EE6C-4286-B1BB-9D9BDAFFBBE7}" destId="{166B8DBF-2770-4BFC-B597-4EFF20A0FABC}" srcOrd="0" destOrd="0" presId="urn:microsoft.com/office/officeart/2005/8/layout/vProcess5"/>
    <dgm:cxn modelId="{CA3D4328-8F0F-42A1-B374-98B1A37B85B2}" type="presOf" srcId="{492345AD-76F7-445D-AFCB-768ED656BAFD}" destId="{2221AB98-39E0-484D-B858-33EBA9C6082B}" srcOrd="1" destOrd="0" presId="urn:microsoft.com/office/officeart/2005/8/layout/vProcess5"/>
    <dgm:cxn modelId="{2E3B4148-65AC-4760-A839-5C1407DE2440}" type="presOf" srcId="{CC839C0A-7097-4CF9-9718-82768D81C5ED}" destId="{C800164A-9D94-469F-A70D-6B63D0CD7F25}" srcOrd="0" destOrd="0" presId="urn:microsoft.com/office/officeart/2005/8/layout/vProcess5"/>
    <dgm:cxn modelId="{1E71C24A-029C-4E6C-AC6C-AA843DCE14CA}" type="presOf" srcId="{52E6CBE3-EE6C-4286-B1BB-9D9BDAFFBBE7}" destId="{2F750EE6-BCB7-47F9-9E27-B26491E13609}" srcOrd="1" destOrd="0" presId="urn:microsoft.com/office/officeart/2005/8/layout/vProcess5"/>
    <dgm:cxn modelId="{0AEF334D-6665-4769-B0C5-47589902FDE5}" srcId="{544D0AFC-46AC-4CF6-8C1A-943ECC2AA168}" destId="{492345AD-76F7-445D-AFCB-768ED656BAFD}" srcOrd="1" destOrd="0" parTransId="{E1661921-EB7E-46E3-B80D-1280FF2698CF}" sibTransId="{B0338F49-1B41-45F7-A939-F12A118B2E9E}"/>
    <dgm:cxn modelId="{1C9B7656-E728-4A72-A340-53FC5016D7E5}" type="presOf" srcId="{492345AD-76F7-445D-AFCB-768ED656BAFD}" destId="{8352BD81-ABEA-47D6-9D01-2942FFF7E89B}" srcOrd="0" destOrd="0" presId="urn:microsoft.com/office/officeart/2005/8/layout/vProcess5"/>
    <dgm:cxn modelId="{8091AC8F-D805-49A3-BB26-58526D5E0C90}" type="presOf" srcId="{179A99FD-1D2A-4AAD-9F81-E99F054F3656}" destId="{4781044A-95C2-4AB4-B1EB-73B3A13C25D2}" srcOrd="0" destOrd="0" presId="urn:microsoft.com/office/officeart/2005/8/layout/vProcess5"/>
    <dgm:cxn modelId="{DF7B4091-24A3-4C49-A334-FB1F4E474244}" srcId="{544D0AFC-46AC-4CF6-8C1A-943ECC2AA168}" destId="{CC839C0A-7097-4CF9-9718-82768D81C5ED}" srcOrd="0" destOrd="0" parTransId="{BDFC2B97-81A7-4E2C-8F3B-7CC593B8DD45}" sibTransId="{179A99FD-1D2A-4AAD-9F81-E99F054F3656}"/>
    <dgm:cxn modelId="{79ACD6B6-35F6-468F-8765-9073959951C8}" type="presOf" srcId="{544D0AFC-46AC-4CF6-8C1A-943ECC2AA168}" destId="{A6ED652C-0C10-44EA-9A05-4D7B98648B11}" srcOrd="0" destOrd="0" presId="urn:microsoft.com/office/officeart/2005/8/layout/vProcess5"/>
    <dgm:cxn modelId="{1E5147BE-958B-4303-8E5A-3E3FC3B8E048}" type="presOf" srcId="{5A1E4005-421F-49BD-BC97-799527E5DE58}" destId="{900E5CD7-56E6-4632-9320-1A6570C2DCB0}" srcOrd="0" destOrd="0" presId="urn:microsoft.com/office/officeart/2005/8/layout/vProcess5"/>
    <dgm:cxn modelId="{BE60EEBF-FFC5-443E-A94F-53CA4FD56EBA}" type="presOf" srcId="{5A1E4005-421F-49BD-BC97-799527E5DE58}" destId="{3B5E1418-9C1D-4697-8706-9078251A6933}" srcOrd="1" destOrd="0" presId="urn:microsoft.com/office/officeart/2005/8/layout/vProcess5"/>
    <dgm:cxn modelId="{2C720DC8-8FB0-4491-B7E4-EAD248DA416E}" type="presOf" srcId="{E4D6D9A3-F42F-4BDE-9550-DC9092AB57EB}" destId="{4838E7E3-A14E-4889-9BC2-4AEC79175771}" srcOrd="0" destOrd="0" presId="urn:microsoft.com/office/officeart/2005/8/layout/vProcess5"/>
    <dgm:cxn modelId="{9CAE62D5-51B1-487B-9A1B-8B749C718EE4}" type="presOf" srcId="{B0338F49-1B41-45F7-A939-F12A118B2E9E}" destId="{C9991E89-FD8F-4EDB-8C3E-ECACE34D62D7}" srcOrd="0" destOrd="0" presId="urn:microsoft.com/office/officeart/2005/8/layout/vProcess5"/>
    <dgm:cxn modelId="{CA3401EE-9A56-476C-8C1F-20628BA8CAA8}" type="presOf" srcId="{CC839C0A-7097-4CF9-9718-82768D81C5ED}" destId="{9D3AE6BA-7CBC-49BC-AD52-94F1421FB945}" srcOrd="1" destOrd="0" presId="urn:microsoft.com/office/officeart/2005/8/layout/vProcess5"/>
    <dgm:cxn modelId="{1763B7CB-3E54-4331-845A-DE9196D1FF4E}" type="presParOf" srcId="{A6ED652C-0C10-44EA-9A05-4D7B98648B11}" destId="{2447F029-0ADE-4863-8FFC-F21608825F60}" srcOrd="0" destOrd="0" presId="urn:microsoft.com/office/officeart/2005/8/layout/vProcess5"/>
    <dgm:cxn modelId="{C159181A-7627-4C0C-9E8E-4ACBDD1EA071}" type="presParOf" srcId="{A6ED652C-0C10-44EA-9A05-4D7B98648B11}" destId="{C800164A-9D94-469F-A70D-6B63D0CD7F25}" srcOrd="1" destOrd="0" presId="urn:microsoft.com/office/officeart/2005/8/layout/vProcess5"/>
    <dgm:cxn modelId="{2DEC6084-8F00-421F-9E9A-1E2DF3DC3781}" type="presParOf" srcId="{A6ED652C-0C10-44EA-9A05-4D7B98648B11}" destId="{8352BD81-ABEA-47D6-9D01-2942FFF7E89B}" srcOrd="2" destOrd="0" presId="urn:microsoft.com/office/officeart/2005/8/layout/vProcess5"/>
    <dgm:cxn modelId="{B203F4F3-E5E2-42B1-AE1C-344EE6098001}" type="presParOf" srcId="{A6ED652C-0C10-44EA-9A05-4D7B98648B11}" destId="{900E5CD7-56E6-4632-9320-1A6570C2DCB0}" srcOrd="3" destOrd="0" presId="urn:microsoft.com/office/officeart/2005/8/layout/vProcess5"/>
    <dgm:cxn modelId="{FB2C2B21-8EE5-4D0E-BE20-FE7D1DEB1B12}" type="presParOf" srcId="{A6ED652C-0C10-44EA-9A05-4D7B98648B11}" destId="{166B8DBF-2770-4BFC-B597-4EFF20A0FABC}" srcOrd="4" destOrd="0" presId="urn:microsoft.com/office/officeart/2005/8/layout/vProcess5"/>
    <dgm:cxn modelId="{8F7B473B-C752-49CF-8405-227935B6C71B}" type="presParOf" srcId="{A6ED652C-0C10-44EA-9A05-4D7B98648B11}" destId="{4781044A-95C2-4AB4-B1EB-73B3A13C25D2}" srcOrd="5" destOrd="0" presId="urn:microsoft.com/office/officeart/2005/8/layout/vProcess5"/>
    <dgm:cxn modelId="{D204AD51-7E4E-4FCF-B86F-991B26289CB5}" type="presParOf" srcId="{A6ED652C-0C10-44EA-9A05-4D7B98648B11}" destId="{C9991E89-FD8F-4EDB-8C3E-ECACE34D62D7}" srcOrd="6" destOrd="0" presId="urn:microsoft.com/office/officeart/2005/8/layout/vProcess5"/>
    <dgm:cxn modelId="{E031B6F5-9567-4196-9E48-0317DBCAA4DA}" type="presParOf" srcId="{A6ED652C-0C10-44EA-9A05-4D7B98648B11}" destId="{4838E7E3-A14E-4889-9BC2-4AEC79175771}" srcOrd="7" destOrd="0" presId="urn:microsoft.com/office/officeart/2005/8/layout/vProcess5"/>
    <dgm:cxn modelId="{EC88CDF4-91DC-42D5-8155-0D753FB941D5}" type="presParOf" srcId="{A6ED652C-0C10-44EA-9A05-4D7B98648B11}" destId="{9D3AE6BA-7CBC-49BC-AD52-94F1421FB945}" srcOrd="8" destOrd="0" presId="urn:microsoft.com/office/officeart/2005/8/layout/vProcess5"/>
    <dgm:cxn modelId="{4F99E859-088A-4270-A13C-6FCC811D3269}" type="presParOf" srcId="{A6ED652C-0C10-44EA-9A05-4D7B98648B11}" destId="{2221AB98-39E0-484D-B858-33EBA9C6082B}" srcOrd="9" destOrd="0" presId="urn:microsoft.com/office/officeart/2005/8/layout/vProcess5"/>
    <dgm:cxn modelId="{9632B8FD-3B99-466E-BC0F-68D1F56EAC6E}" type="presParOf" srcId="{A6ED652C-0C10-44EA-9A05-4D7B98648B11}" destId="{3B5E1418-9C1D-4697-8706-9078251A6933}" srcOrd="10" destOrd="0" presId="urn:microsoft.com/office/officeart/2005/8/layout/vProcess5"/>
    <dgm:cxn modelId="{B9A35742-9C5E-4074-B648-EC423D4DCD15}" type="presParOf" srcId="{A6ED652C-0C10-44EA-9A05-4D7B98648B11}" destId="{2F750EE6-BCB7-47F9-9E27-B26491E1360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0164A-9D94-469F-A70D-6B63D0CD7F25}">
      <dsp:nvSpPr>
        <dsp:cNvPr id="0" name=""/>
        <dsp:cNvSpPr/>
      </dsp:nvSpPr>
      <dsp:spPr>
        <a:xfrm>
          <a:off x="480200" y="1150607"/>
          <a:ext cx="6409507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>
              <a:solidFill>
                <a:schemeClr val="bg1"/>
              </a:solidFill>
            </a:rPr>
            <a:t>Ich ziehe keine Grimassen vor den Bewohner*innen</a:t>
          </a:r>
          <a:endParaRPr lang="en-US" sz="2700" kern="1200" dirty="0">
            <a:solidFill>
              <a:schemeClr val="bg1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510079" y="1180486"/>
        <a:ext cx="5222473" cy="960401"/>
      </dsp:txXfrm>
    </dsp:sp>
    <dsp:sp modelId="{8352BD81-ABEA-47D6-9D01-2942FFF7E89B}">
      <dsp:nvSpPr>
        <dsp:cNvPr id="0" name=""/>
        <dsp:cNvSpPr/>
      </dsp:nvSpPr>
      <dsp:spPr>
        <a:xfrm>
          <a:off x="832915" y="2336499"/>
          <a:ext cx="6409507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-1130992"/>
                <a:satOff val="3728"/>
                <a:lumOff val="3987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-1130992"/>
                <a:satOff val="3728"/>
                <a:lumOff val="3987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-1130992"/>
                <a:satOff val="3728"/>
                <a:lumOff val="3987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Gebe keine verletzende Äusserung / Geräusche von mir</a:t>
          </a:r>
          <a:endParaRPr lang="en-US" sz="2700" kern="12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862794" y="2366378"/>
        <a:ext cx="5149849" cy="960401"/>
      </dsp:txXfrm>
    </dsp:sp>
    <dsp:sp modelId="{900E5CD7-56E6-4632-9320-1A6570C2DCB0}">
      <dsp:nvSpPr>
        <dsp:cNvPr id="0" name=""/>
        <dsp:cNvSpPr/>
      </dsp:nvSpPr>
      <dsp:spPr>
        <a:xfrm>
          <a:off x="1196206" y="3495011"/>
          <a:ext cx="6409507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-2261984"/>
                <a:satOff val="7457"/>
                <a:lumOff val="7974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-2261984"/>
                <a:satOff val="7457"/>
                <a:lumOff val="7974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-2261984"/>
                <a:satOff val="7457"/>
                <a:lumOff val="7974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Als neue Lernende darf ich die Situation verlassen</a:t>
          </a:r>
          <a:endParaRPr lang="en-US" sz="2700" kern="12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1226085" y="3524890"/>
        <a:ext cx="5157861" cy="960401"/>
      </dsp:txXfrm>
    </dsp:sp>
    <dsp:sp modelId="{166B8DBF-2770-4BFC-B597-4EFF20A0FABC}">
      <dsp:nvSpPr>
        <dsp:cNvPr id="0" name=""/>
        <dsp:cNvSpPr/>
      </dsp:nvSpPr>
      <dsp:spPr>
        <a:xfrm>
          <a:off x="0" y="0"/>
          <a:ext cx="6409507" cy="1020159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DE478E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rgbClr>
            </a:gs>
            <a:gs pos="69000">
              <a:srgbClr val="DE478E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rgbClr>
            </a:gs>
            <a:gs pos="100000">
              <a:srgbClr val="DE478E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rgb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700" kern="1200" dirty="0"/>
            <a:t>Ekel sowie Nacktheit gehört zum Pflegealltag</a:t>
          </a:r>
          <a:endParaRPr lang="en-US" sz="2700" kern="1200" dirty="0">
            <a:solidFill>
              <a:sysClr val="window" lastClr="FFFFFF"/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29879" y="29879"/>
        <a:ext cx="5149849" cy="960401"/>
      </dsp:txXfrm>
    </dsp:sp>
    <dsp:sp modelId="{4781044A-95C2-4AB4-B1EB-73B3A13C25D2}">
      <dsp:nvSpPr>
        <dsp:cNvPr id="0" name=""/>
        <dsp:cNvSpPr/>
      </dsp:nvSpPr>
      <dsp:spPr>
        <a:xfrm>
          <a:off x="5772529" y="720390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rgbClr val="DE478E">
            <a:tint val="40000"/>
            <a:alpha val="90000"/>
            <a:hueOff val="0"/>
            <a:satOff val="0"/>
            <a:lumOff val="0"/>
            <a:alphaOff val="0"/>
          </a:srgbClr>
        </a:solidFill>
        <a:ln w="9525" cap="flat" cmpd="sng" algn="ctr">
          <a:solidFill>
            <a:srgbClr val="DE478E">
              <a:tint val="40000"/>
              <a:alpha val="9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5921727" y="720390"/>
        <a:ext cx="364707" cy="498985"/>
      </dsp:txXfrm>
    </dsp:sp>
    <dsp:sp modelId="{C9991E89-FD8F-4EDB-8C3E-ECACE34D62D7}">
      <dsp:nvSpPr>
        <dsp:cNvPr id="0" name=""/>
        <dsp:cNvSpPr/>
      </dsp:nvSpPr>
      <dsp:spPr>
        <a:xfrm>
          <a:off x="6230947" y="1873780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rgbClr val="DE478E">
            <a:tint val="40000"/>
            <a:alpha val="90000"/>
            <a:hueOff val="-2096409"/>
            <a:satOff val="8402"/>
            <a:lumOff val="1248"/>
            <a:alphaOff val="0"/>
          </a:srgbClr>
        </a:solidFill>
        <a:ln w="9525" cap="flat" cmpd="sng" algn="ctr">
          <a:solidFill>
            <a:srgbClr val="DE478E">
              <a:tint val="40000"/>
              <a:alpha val="90000"/>
              <a:hueOff val="-2096409"/>
              <a:satOff val="8402"/>
              <a:lumOff val="1248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6380145" y="1873780"/>
        <a:ext cx="364707" cy="498985"/>
      </dsp:txXfrm>
    </dsp:sp>
    <dsp:sp modelId="{4838E7E3-A14E-4889-9BC2-4AEC79175771}">
      <dsp:nvSpPr>
        <dsp:cNvPr id="0" name=""/>
        <dsp:cNvSpPr/>
      </dsp:nvSpPr>
      <dsp:spPr>
        <a:xfrm>
          <a:off x="6576854" y="3105549"/>
          <a:ext cx="663103" cy="663103"/>
        </a:xfrm>
        <a:prstGeom prst="downArrow">
          <a:avLst>
            <a:gd name="adj1" fmla="val 55000"/>
            <a:gd name="adj2" fmla="val 45000"/>
          </a:avLst>
        </a:prstGeom>
        <a:solidFill>
          <a:srgbClr val="DE478E">
            <a:tint val="40000"/>
            <a:alpha val="90000"/>
            <a:hueOff val="-4192819"/>
            <a:satOff val="16804"/>
            <a:lumOff val="2495"/>
            <a:alphaOff val="0"/>
          </a:srgbClr>
        </a:solidFill>
        <a:ln w="9525" cap="flat" cmpd="sng" algn="ctr">
          <a:solidFill>
            <a:srgbClr val="DE478E">
              <a:tint val="40000"/>
              <a:alpha val="90000"/>
              <a:hueOff val="-4192819"/>
              <a:satOff val="16804"/>
              <a:lumOff val="2495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6726052" y="3105549"/>
        <a:ext cx="364707" cy="498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B5FB6F5-51EC-43FD-B8CF-E736365348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7FF874-B3EC-470E-8EA6-5BF0F789B4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90630D-16A5-4369-87C1-9C9AD753679F}" type="datetime1">
              <a:rPr lang="de-DE" smtClean="0"/>
              <a:t>12.07.2024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F35E46-8EA0-4D31-B53D-1DC006F22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089EA35-CB71-49D2-A823-EBB877793B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849CF80-918C-4346-8274-A92117EC4D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7244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3EB89D5-31EF-4702-9A07-3807BEEED340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 dirty="0"/>
              <a:t>Textmasterformate bearbeiten</a:t>
            </a:r>
          </a:p>
          <a:p>
            <a:pPr lvl="1" rtl="0"/>
            <a:r>
              <a:rPr lang="de-DE" noProof="0" dirty="0"/>
              <a:t>Zweite Ebene</a:t>
            </a:r>
          </a:p>
          <a:p>
            <a:pPr lvl="2" rtl="0"/>
            <a:r>
              <a:rPr lang="de-DE" noProof="0" dirty="0"/>
              <a:t>Dritte Ebene</a:t>
            </a:r>
          </a:p>
          <a:p>
            <a:pPr lvl="3" rtl="0"/>
            <a:r>
              <a:rPr lang="de-DE" noProof="0" dirty="0"/>
              <a:t>Vierte Ebene</a:t>
            </a:r>
          </a:p>
          <a:p>
            <a:pPr lvl="4" rtl="0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279F17-7BA4-49BC-BB37-7F646CF8D2F0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65740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0279F17-7BA4-49BC-BB37-7F646CF8D2F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187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69C975-E7C7-4519-AFBA-0DF3868D43EE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4070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832CDB-A3FC-46A0-907C-355042D20461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6105685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832CDB-A3FC-46A0-907C-355042D20461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95229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98A5301E-AB93-4945-A0AA-2215B6872DB2}"/>
              </a:ext>
            </a:extLst>
          </p:cNvPr>
          <p:cNvSpPr>
            <a:spLocks noChangeAspect="1"/>
          </p:cNvSpPr>
          <p:nvPr userDrawn="1"/>
        </p:nvSpPr>
        <p:spPr>
          <a:xfrm>
            <a:off x="1871401" y="2602132"/>
            <a:ext cx="1801368" cy="180136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D2FF1D57-3E5F-584B-94C2-629CD166831B}"/>
              </a:ext>
            </a:extLst>
          </p:cNvPr>
          <p:cNvSpPr>
            <a:spLocks noChangeAspect="1"/>
          </p:cNvSpPr>
          <p:nvPr userDrawn="1"/>
        </p:nvSpPr>
        <p:spPr>
          <a:xfrm>
            <a:off x="5194632" y="2602132"/>
            <a:ext cx="1801368" cy="18013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0A619F7-99B1-EB46-8946-F77C733C4D86}"/>
              </a:ext>
            </a:extLst>
          </p:cNvPr>
          <p:cNvSpPr>
            <a:spLocks noChangeAspect="1"/>
          </p:cNvSpPr>
          <p:nvPr userDrawn="1"/>
        </p:nvSpPr>
        <p:spPr>
          <a:xfrm>
            <a:off x="8519230" y="2602132"/>
            <a:ext cx="1801368" cy="180136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9601196" cy="1303867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95401" y="4804495"/>
            <a:ext cx="2952000" cy="1109133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2D3C0C-8134-4A5F-9949-19883325D7D3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2FC6D4A-DA65-4AB4-A214-ABFCCC77CE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620000" y="4804495"/>
            <a:ext cx="2952000" cy="1109133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4EDB116-654D-48D8-BED5-DCA5C06DA37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944598" y="4804495"/>
            <a:ext cx="2952000" cy="1109133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</p:txBody>
      </p:sp>
      <p:sp>
        <p:nvSpPr>
          <p:cNvPr id="12" name="Bildplatzhalter 11">
            <a:extLst>
              <a:ext uri="{FF2B5EF4-FFF2-40B4-BE49-F238E27FC236}">
                <a16:creationId xmlns:a16="http://schemas.microsoft.com/office/drawing/2014/main" id="{0E6232E7-9350-493B-BFD0-883015EB07CE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191441" y="2922172"/>
            <a:ext cx="1161288" cy="1161288"/>
          </a:xfrm>
          <a:prstGeom prst="ellipse">
            <a:avLst/>
          </a:prstGeom>
          <a:noFill/>
        </p:spPr>
        <p:txBody>
          <a:bodyPr rtlCol="0" anchor="ctr"/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Symbol oder Bild einfügen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E13A6892-C6C0-404F-96AD-993154ED8C7C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5514672" y="2922172"/>
            <a:ext cx="1161288" cy="116128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de-DE" noProof="0"/>
              <a:t>Symbol oder Bild einfügen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70281C28-F044-4622-B651-CE20C022E72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838000" y="2920902"/>
            <a:ext cx="1163828" cy="1163828"/>
          </a:xfrm>
          <a:prstGeom prst="ellipse">
            <a:avLst/>
          </a:prstGeom>
          <a:noFill/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400" b="0" i="1">
                <a:solidFill>
                  <a:schemeClr val="bg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de-DE" noProof="0"/>
              <a:t>Symbol oder Bild einfügen</a:t>
            </a:r>
          </a:p>
        </p:txBody>
      </p:sp>
    </p:spTree>
    <p:extLst>
      <p:ext uri="{BB962C8B-B14F-4D97-AF65-F5344CB8AC3E}">
        <p14:creationId xmlns:p14="http://schemas.microsoft.com/office/powerpoint/2010/main" val="1467037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Spalten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>
            <a:cxnSpLocks/>
          </p:cNvCxnSpPr>
          <p:nvPr/>
        </p:nvCxnSpPr>
        <p:spPr>
          <a:xfrm>
            <a:off x="3498694" y="2421466"/>
            <a:ext cx="74073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498694" y="982132"/>
            <a:ext cx="7397903" cy="1303867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498694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7316216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62BFF9-3E70-4D4A-B46F-2B3ABA525CDF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arallelogram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388783" y="2483417"/>
            <a:ext cx="3220061" cy="3373452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211380" y="1442831"/>
            <a:ext cx="3220061" cy="3910358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Bildplatzhalt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422103" y="1691853"/>
            <a:ext cx="2736000" cy="3367314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3762657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F4F82F76-1F28-4871-AA44-ADE3B29E465F}"/>
              </a:ext>
            </a:extLst>
          </p:cNvPr>
          <p:cNvSpPr/>
          <p:nvPr userDrawn="1"/>
        </p:nvSpPr>
        <p:spPr>
          <a:xfrm>
            <a:off x="1066800" y="1009665"/>
            <a:ext cx="7056969" cy="4847145"/>
          </a:xfrm>
          <a:prstGeom prst="rect">
            <a:avLst/>
          </a:prstGeom>
          <a:solidFill>
            <a:schemeClr val="bg1"/>
          </a:solidFill>
          <a:ln w="82550" cmpd="thickThin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216900" y="982132"/>
            <a:ext cx="2679698" cy="1412725"/>
          </a:xfrm>
        </p:spPr>
        <p:txBody>
          <a:bodyPr rtlCol="0" anchor="t"/>
          <a:lstStyle>
            <a:lvl1pPr algn="r">
              <a:defRPr/>
            </a:lvl1pPr>
          </a:lstStyle>
          <a:p>
            <a:pPr rtl="0"/>
            <a:r>
              <a:rPr lang="de-DE" noProof="0"/>
              <a:t>Klicken Sie in den Titel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77B94C-FA34-4A08-AD91-44209DDF03AC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087D12F9-00B3-48A4-8EFB-78ACCA9F99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2052" y="1318687"/>
            <a:ext cx="2338493" cy="28819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de-DE" noProof="0"/>
              <a:t>Bild von Gebäuden</a:t>
            </a:r>
          </a:p>
        </p:txBody>
      </p:sp>
      <p:sp>
        <p:nvSpPr>
          <p:cNvPr id="12" name="Bildplatzhalter 10">
            <a:extLst>
              <a:ext uri="{FF2B5EF4-FFF2-40B4-BE49-F238E27FC236}">
                <a16:creationId xmlns:a16="http://schemas.microsoft.com/office/drawing/2014/main" id="{242B44F9-2E79-4910-8D1A-CE37EF05242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4222" y="3128436"/>
            <a:ext cx="3974629" cy="2424639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de-DE" noProof="0"/>
              <a:t> Bilder von Berufen</a:t>
            </a:r>
          </a:p>
        </p:txBody>
      </p:sp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68412D06-1A64-446B-8E3E-026437ADFB5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00451" y="1318687"/>
            <a:ext cx="1748400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de-DE" noProof="0"/>
              <a:t>Bild von Beförderungsarten</a:t>
            </a:r>
          </a:p>
        </p:txBody>
      </p:sp>
      <p:sp>
        <p:nvSpPr>
          <p:cNvPr id="14" name="Bildplatzhalter 10">
            <a:extLst>
              <a:ext uri="{FF2B5EF4-FFF2-40B4-BE49-F238E27FC236}">
                <a16:creationId xmlns:a16="http://schemas.microsoft.com/office/drawing/2014/main" id="{3152ED43-82C8-44B9-8B8E-2C0C9CEB1F1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74222" y="1318687"/>
            <a:ext cx="2093027" cy="1680173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/>
            </a:lvl1pPr>
          </a:lstStyle>
          <a:p>
            <a:pPr rtl="0"/>
            <a:r>
              <a:rPr lang="de-DE" noProof="0"/>
              <a:t>Bild der Kleidung</a:t>
            </a:r>
          </a:p>
        </p:txBody>
      </p:sp>
      <p:sp>
        <p:nvSpPr>
          <p:cNvPr id="19" name="Bildplatzhalter 10">
            <a:extLst>
              <a:ext uri="{FF2B5EF4-FFF2-40B4-BE49-F238E27FC236}">
                <a16:creationId xmlns:a16="http://schemas.microsoft.com/office/drawing/2014/main" id="{0BCC3DC8-BDE4-4B07-A8CA-0321A36435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82052" y="4333875"/>
            <a:ext cx="2338493" cy="12192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 sz="1200" i="1"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tabLst/>
              <a:defRPr/>
            </a:pPr>
            <a:r>
              <a:rPr lang="de-DE" noProof="0"/>
              <a:t>Bilder von anderen Elementen, die die Epoche darstellen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2E769B50-B286-4700-AFD4-EFDA8F2FB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16900" y="2507046"/>
            <a:ext cx="2679698" cy="3349763"/>
          </a:xfrm>
        </p:spPr>
        <p:txBody>
          <a:bodyPr rtlCol="0"/>
          <a:lstStyle>
            <a:lvl1pPr marL="0" indent="0" algn="r">
              <a:buNone/>
              <a:defRPr/>
            </a:lvl1pPr>
            <a:lvl2pPr marL="457200" indent="0" algn="r">
              <a:buNone/>
              <a:defRPr/>
            </a:lvl2pPr>
            <a:lvl3pPr marL="914400" indent="0" algn="r">
              <a:buNone/>
              <a:defRPr/>
            </a:lvl3pPr>
            <a:lvl4pPr marL="1371600" indent="0" algn="r">
              <a:buNone/>
              <a:defRPr/>
            </a:lvl4pPr>
            <a:lvl5pPr marL="1828800" indent="0" algn="r">
              <a:buNone/>
              <a:defRPr/>
            </a:lvl5pPr>
          </a:lstStyle>
          <a:p>
            <a:pPr lvl="0" rtl="0"/>
            <a:r>
              <a:rPr lang="de-DE" noProof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426007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3CE66FB-7564-43B1-9A0A-6594394A243B}"/>
              </a:ext>
            </a:extLst>
          </p:cNvPr>
          <p:cNvSpPr/>
          <p:nvPr userDrawn="1"/>
        </p:nvSpPr>
        <p:spPr>
          <a:xfrm>
            <a:off x="476250" y="476250"/>
            <a:ext cx="11239500" cy="59245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D335E96D-A567-4898-B2BA-3B8C2F40BA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52000" y="567000"/>
            <a:ext cx="11088000" cy="5724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 noProof="0"/>
              <a:t>Fügen Sie ein ikonisches Bild aus der Epoche ein.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692939"/>
            <a:ext cx="9601196" cy="751418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pic>
        <p:nvPicPr>
          <p:cNvPr id="7" name="Bild 6" descr="HD-PanelContent-GrommetsCombined.png">
            <a:extLst>
              <a:ext uri="{FF2B5EF4-FFF2-40B4-BE49-F238E27FC236}">
                <a16:creationId xmlns:a16="http://schemas.microsoft.com/office/drawing/2014/main" id="{EE5D561D-B993-4D57-A306-77777AD909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d 7" descr="HD-PanelContent-GrommetsCombined.png">
            <a:extLst>
              <a:ext uri="{FF2B5EF4-FFF2-40B4-BE49-F238E27FC236}">
                <a16:creationId xmlns:a16="http://schemas.microsoft.com/office/drawing/2014/main" id="{56E46F13-579D-42C5-8CB9-411911275F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63106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Bild 8" descr="HD-PanelContent-GrommetsCombined.png">
            <a:extLst>
              <a:ext uri="{FF2B5EF4-FFF2-40B4-BE49-F238E27FC236}">
                <a16:creationId xmlns:a16="http://schemas.microsoft.com/office/drawing/2014/main" id="{E055F617-AE0E-412B-BD58-B6C6F1E57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61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Bild 9" descr="HD-PanelContent-GrommetsCombined.png">
            <a:extLst>
              <a:ext uri="{FF2B5EF4-FFF2-40B4-BE49-F238E27FC236}">
                <a16:creationId xmlns:a16="http://schemas.microsoft.com/office/drawing/2014/main" id="{E6A3ABD2-1E11-490E-83ED-21CCB18789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2858" y="5996029"/>
            <a:ext cx="240481" cy="238041"/>
          </a:xfrm>
          <a:prstGeom prst="ellipse">
            <a:avLst/>
          </a:prstGeom>
          <a:effectLst>
            <a:outerShdw blurRad="127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828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295401" y="2560320"/>
            <a:ext cx="3580381" cy="3310128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C7E211-97FB-4455-A4DC-585C0FE7DB82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arallelogram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Bildplatzhalt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</p:spTree>
    <p:extLst>
      <p:ext uri="{BB962C8B-B14F-4D97-AF65-F5344CB8AC3E}">
        <p14:creationId xmlns:p14="http://schemas.microsoft.com/office/powerpoint/2010/main" val="16838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text für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HD-PanelContent-GrommetsCombined.png">
            <a:extLst>
              <a:ext uri="{FF2B5EF4-FFF2-40B4-BE49-F238E27FC236}">
                <a16:creationId xmlns:a16="http://schemas.microsoft.com/office/drawing/2014/main" id="{7BD0150C-9F76-4D95-80BF-675693B48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7" name="Gerader Verbinder 6"/>
          <p:cNvCxnSpPr>
            <a:cxnSpLocks/>
          </p:cNvCxnSpPr>
          <p:nvPr/>
        </p:nvCxnSpPr>
        <p:spPr>
          <a:xfrm>
            <a:off x="1295401" y="2421466"/>
            <a:ext cx="46696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2" y="982132"/>
            <a:ext cx="4669664" cy="1303867"/>
          </a:xfrm>
        </p:spPr>
        <p:txBody>
          <a:bodyPr rtlCol="0"/>
          <a:lstStyle/>
          <a:p>
            <a:pPr rtl="0"/>
            <a:r>
              <a:rPr lang="de-DE" noProof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295401" y="2556932"/>
            <a:ext cx="4669666" cy="3318936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0C6E86-0394-4352-9535-525375B74F7E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FEA8B0-7C15-481C-885B-E54C78BC32E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935" y="982132"/>
            <a:ext cx="4669666" cy="4126581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8DCEB7F9-6056-41AE-93D6-C5D4C94C8F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043309">
            <a:off x="8122162" y="5338536"/>
            <a:ext cx="2746356" cy="425315"/>
          </a:xfrm>
        </p:spPr>
        <p:txBody>
          <a:bodyPr rtlCol="0"/>
          <a:lstStyle>
            <a:lvl1pPr marL="0" indent="0" algn="r">
              <a:buNone/>
              <a:defRPr i="0">
                <a:latin typeface="Lucida Handwriting" panose="03010101010101010101" pitchFamily="66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de-DE" noProof="0"/>
              <a:t>Generation XYZ</a:t>
            </a:r>
          </a:p>
        </p:txBody>
      </p:sp>
    </p:spTree>
    <p:extLst>
      <p:ext uri="{BB962C8B-B14F-4D97-AF65-F5344CB8AC3E}">
        <p14:creationId xmlns:p14="http://schemas.microsoft.com/office/powerpoint/2010/main" val="1455771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0" y="979709"/>
            <a:ext cx="9601197" cy="1822514"/>
          </a:xfrm>
        </p:spPr>
        <p:txBody>
          <a:bodyPr rtlCol="0" anchor="b">
            <a:normAutofit/>
          </a:bodyPr>
          <a:lstStyle>
            <a:lvl1pPr algn="ctr">
              <a:defRPr sz="4400" b="0" cap="none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295400" y="3073155"/>
            <a:ext cx="9601197" cy="52039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D94BC1-BD4A-420C-B07E-1C0B0B93AE23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cxnSp>
        <p:nvCxnSpPr>
          <p:cNvPr id="16" name="Gerader Verbinder 15"/>
          <p:cNvCxnSpPr/>
          <p:nvPr/>
        </p:nvCxnSpPr>
        <p:spPr>
          <a:xfrm>
            <a:off x="1296884" y="2937688"/>
            <a:ext cx="96012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4202A890-9091-4399-80AF-8AF212A1ED4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95401" y="3864479"/>
            <a:ext cx="2952000" cy="1109133"/>
          </a:xfrm>
          <a:ln w="44450" cap="sq" cmpd="thinThick">
            <a:solidFill>
              <a:schemeClr val="accent1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de-DE" noProof="0"/>
              <a:t>Beschreibung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1661F6C-2BB1-41AF-BF4C-144E940F7B25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620000" y="3864479"/>
            <a:ext cx="2952000" cy="1109133"/>
          </a:xfrm>
          <a:ln w="44450" cap="sq" cmpd="thinThick">
            <a:solidFill>
              <a:schemeClr val="accent3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de-DE" noProof="0"/>
              <a:t>Beschreibung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3AFB258B-8362-4F6C-94EF-7C1F32CEBF2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944598" y="3864479"/>
            <a:ext cx="2952000" cy="1109133"/>
          </a:xfrm>
          <a:ln w="44450" cap="sq" cmpd="thinThick">
            <a:solidFill>
              <a:schemeClr val="accent2"/>
            </a:solidFill>
            <a:miter lim="800000"/>
          </a:ln>
        </p:spPr>
        <p:txBody>
          <a:bodyPr rtlCol="0"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</a:lstStyle>
          <a:p>
            <a:pPr lvl="0" rtl="0"/>
            <a:r>
              <a:rPr lang="de-DE" noProof="0"/>
              <a:t>Beschreibung</a:t>
            </a:r>
          </a:p>
        </p:txBody>
      </p:sp>
    </p:spTree>
    <p:extLst>
      <p:ext uri="{BB962C8B-B14F-4D97-AF65-F5344CB8AC3E}">
        <p14:creationId xmlns:p14="http://schemas.microsoft.com/office/powerpoint/2010/main" val="36728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nhalt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/>
              <a:t>Titel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985466-F1DA-4852-813C-A1DF3A48912B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0" name="Parallelogramm 9">
            <a:extLst>
              <a:ext uri="{FF2B5EF4-FFF2-40B4-BE49-F238E27FC236}">
                <a16:creationId xmlns:a16="http://schemas.microsoft.com/office/drawing/2014/main" id="{9C4F6082-2952-43DC-9B9C-74C88B262CE9}"/>
              </a:ext>
            </a:extLst>
          </p:cNvPr>
          <p:cNvSpPr/>
          <p:nvPr userDrawn="1"/>
        </p:nvSpPr>
        <p:spPr>
          <a:xfrm rot="5400000">
            <a:off x="6801681" y="1316976"/>
            <a:ext cx="4037344" cy="5975391"/>
          </a:xfrm>
          <a:prstGeom prst="parallelogram">
            <a:avLst>
              <a:gd name="adj" fmla="val 12608"/>
            </a:avLst>
          </a:prstGeom>
          <a:gradFill>
            <a:gsLst>
              <a:gs pos="1100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>
            <a:softEdge rad="317500"/>
          </a:effectLst>
          <a:scene3d>
            <a:camera prst="orthographicFront"/>
            <a:lightRig rig="threePt" dir="t">
              <a:rot lat="0" lon="0" rev="204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67618976-780E-4131-85CD-66F013F5ACDE}"/>
              </a:ext>
            </a:extLst>
          </p:cNvPr>
          <p:cNvSpPr/>
          <p:nvPr userDrawn="1"/>
        </p:nvSpPr>
        <p:spPr>
          <a:xfrm rot="-120000">
            <a:off x="5372113" y="869568"/>
            <a:ext cx="5703690" cy="4902845"/>
          </a:xfrm>
          <a:prstGeom prst="roundRect">
            <a:avLst>
              <a:gd name="adj" fmla="val 454"/>
            </a:avLst>
          </a:prstGeom>
          <a:blipFill dpi="0"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4000"/>
                      </a14:imgEffect>
                      <a14:imgEffect>
                        <a14:saturation sat="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20000" sy="20000" flip="xy" algn="tl"/>
          </a:blipFill>
          <a:ln>
            <a:noFill/>
          </a:ln>
          <a:effectLst/>
          <a:scene3d>
            <a:camera prst="orthographicFront"/>
            <a:lightRig rig="threePt" dir="t">
              <a:rot lat="0" lon="0" rev="20400000"/>
            </a:lightRig>
          </a:scene3d>
          <a:sp3d>
            <a:bevelT w="12700" h="63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2" name="Bildplatzhalter 17">
            <a:extLst>
              <a:ext uri="{FF2B5EF4-FFF2-40B4-BE49-F238E27FC236}">
                <a16:creationId xmlns:a16="http://schemas.microsoft.com/office/drawing/2014/main" id="{01E4A9BC-C863-435A-8A18-508AE86DCB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-120000" flipH="1">
            <a:off x="5584031" y="1077708"/>
            <a:ext cx="5279854" cy="4486565"/>
          </a:xfrm>
          <a:solidFill>
            <a:schemeClr val="tx1">
              <a:lumMod val="75000"/>
              <a:lumOff val="25000"/>
            </a:schemeClr>
          </a:solidFill>
          <a:effectLst>
            <a:innerShdw blurRad="25400" dist="12700" dir="13500000">
              <a:prstClr val="black">
                <a:alpha val="16000"/>
              </a:prstClr>
            </a:innerShdw>
          </a:effectLst>
        </p:spPr>
        <p:txBody>
          <a:bodyPr lIns="180000" rIns="180000"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Ihr Foto einfügen oder ziehen und ablegen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809CB875-1032-49F8-A74E-BD0BA58F972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17824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5A93839-B50B-4CC2-88A8-9965008E1A65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89262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+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>
            <a:cxnSpLocks/>
          </p:cNvCxnSpPr>
          <p:nvPr/>
        </p:nvCxnSpPr>
        <p:spPr>
          <a:xfrm>
            <a:off x="1295401" y="2421466"/>
            <a:ext cx="358038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295403" y="982132"/>
            <a:ext cx="3580380" cy="1303867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de-DE" noProof="0"/>
              <a:t>Titel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5288294" y="895547"/>
            <a:ext cx="5871325" cy="4974901"/>
          </a:xfrm>
        </p:spPr>
        <p:txBody>
          <a:bodyPr rtlCol="0">
            <a:norm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80C928-29DD-46CC-9024-CCECC5D8A030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379CAAA9-085A-46C2-A892-DE935E67C32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2556934"/>
            <a:ext cx="3580381" cy="331205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887113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832CDB-A3FC-46A0-907C-355042D20461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0584941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2CEED31-6679-4C8A-A78A-A6D126633CB0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970202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D37338-1C43-4CA8-A0B1-B46CFF7CE6C8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4255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EE7A8F8-8C55-4D42-8906-730C74F4A687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96419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EA5F223-ED99-48A9-8F67-E1B83AF125FD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999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832CDB-A3FC-46A0-907C-355042D20461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de-DE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7100550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2832CDB-A3FC-46A0-907C-355042D20461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pPr rtl="0"/>
            <a:endParaRPr lang="de-DE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5372408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52832CDB-A3FC-46A0-907C-355042D20461}" type="datetime1">
              <a:rPr lang="de-DE" noProof="0" smtClean="0"/>
              <a:t>12.07.2024</a:t>
            </a:fld>
            <a:endParaRPr lang="de-D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rtl="0"/>
            <a:fld id="{330EA680-D336-4FF7-8B7A-9848BB0A1C32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34906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186" r:id="rId12"/>
    <p:sldLayoutId id="2147484187" r:id="rId13"/>
    <p:sldLayoutId id="2147484188" r:id="rId14"/>
    <p:sldLayoutId id="2147484189" r:id="rId15"/>
    <p:sldLayoutId id="2147484190" r:id="rId16"/>
    <p:sldLayoutId id="2147484191" r:id="rId17"/>
    <p:sldLayoutId id="2147484192" r:id="rId18"/>
    <p:sldLayoutId id="2147484193" r:id="rId19"/>
    <p:sldLayoutId id="214748419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uAFfa742yU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69848" y="1324574"/>
            <a:ext cx="7315200" cy="3255264"/>
          </a:xfrm>
        </p:spPr>
        <p:txBody>
          <a:bodyPr rtlCol="0"/>
          <a:lstStyle/>
          <a:p>
            <a:pPr rtl="0"/>
            <a:r>
              <a:rPr lang="de-DE" sz="4800" dirty="0"/>
              <a:t>Einführung in die Berufswahlwoche</a:t>
            </a:r>
            <a:br>
              <a:rPr lang="de-DE" sz="4800" dirty="0"/>
            </a:b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692397" y="3703033"/>
            <a:ext cx="6815669" cy="1320802"/>
          </a:xfrm>
        </p:spPr>
        <p:txBody>
          <a:bodyPr rtlCol="0">
            <a:noAutofit/>
          </a:bodyPr>
          <a:lstStyle/>
          <a:p>
            <a:pPr rtl="0"/>
            <a:endParaRPr lang="de-DE" sz="3000" dirty="0"/>
          </a:p>
          <a:p>
            <a:pPr rtl="0"/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12795" cy="4601183"/>
          </a:xfrm>
        </p:spPr>
        <p:txBody>
          <a:bodyPr/>
          <a:lstStyle/>
          <a:p>
            <a:r>
              <a:rPr lang="de-DE" sz="5000" dirty="0"/>
              <a:t>Erschein-</a:t>
            </a:r>
            <a:r>
              <a:rPr lang="de-DE" sz="5000" dirty="0" err="1"/>
              <a:t>ungsbild</a:t>
            </a:r>
            <a:endParaRPr lang="de-CH" sz="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8" y="818606"/>
            <a:ext cx="7321246" cy="5166142"/>
          </a:xfrm>
        </p:spPr>
        <p:txBody>
          <a:bodyPr/>
          <a:lstStyle/>
          <a:p>
            <a:pPr marL="0" indent="0">
              <a:buNone/>
            </a:pPr>
            <a:endParaRPr lang="de-DE" sz="2800" dirty="0">
              <a:solidFill>
                <a:schemeClr val="accent1">
                  <a:lumMod val="75000"/>
                </a:schemeClr>
              </a:solidFill>
            </a:endParaRP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de-DE" sz="3600" dirty="0"/>
              <a:t>Berufskleider 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de-DE" sz="3600" dirty="0"/>
              <a:t>Schuhe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de-DE" sz="3600" dirty="0"/>
              <a:t>Schmuck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de-DE" sz="3600" dirty="0"/>
              <a:t>Haare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de-DE" sz="3600" dirty="0"/>
              <a:t>Piercing</a:t>
            </a:r>
          </a:p>
          <a:p>
            <a:pPr lvl="2">
              <a:spcBef>
                <a:spcPts val="0"/>
              </a:spcBef>
              <a:spcAft>
                <a:spcPts val="0"/>
              </a:spcAft>
            </a:pPr>
            <a:r>
              <a:rPr lang="de-DE" sz="3600" dirty="0"/>
              <a:t>Namensschild</a:t>
            </a:r>
          </a:p>
          <a:p>
            <a:pPr lvl="2"/>
            <a:endParaRPr lang="de-DE" dirty="0"/>
          </a:p>
          <a:p>
            <a:pPr lvl="2"/>
            <a:endParaRPr lang="de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1521" y="2705833"/>
            <a:ext cx="2047875" cy="182648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8850" y="1123837"/>
            <a:ext cx="1605280" cy="116984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3126" y="4885469"/>
            <a:ext cx="2260584" cy="127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37"/>
            <a:ext cx="3413759" cy="46011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Verhaltensregeln </a:t>
            </a:r>
            <a:br>
              <a:rPr lang="de-DE" dirty="0"/>
            </a:br>
            <a:r>
              <a:rPr lang="de-DE" dirty="0"/>
              <a:t>Umgangsformen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173" y="2448600"/>
            <a:ext cx="8057604" cy="3160948"/>
          </a:xfrm>
        </p:spPr>
        <p:txBody>
          <a:bodyPr/>
          <a:lstStyle/>
          <a:p>
            <a:pPr marL="0" indent="0" algn="ctr">
              <a:buNone/>
            </a:pPr>
            <a:endParaRPr lang="de-DE" sz="3000" dirty="0"/>
          </a:p>
          <a:p>
            <a:pPr marL="0" indent="0" algn="ctr">
              <a:buNone/>
            </a:pPr>
            <a:endParaRPr lang="de-DE" sz="3000" dirty="0"/>
          </a:p>
          <a:p>
            <a:pPr marL="0" indent="0" algn="ctr">
              <a:buNone/>
            </a:pPr>
            <a:r>
              <a:rPr lang="de-DE" sz="3000" dirty="0"/>
              <a:t>Wie beachte ich die Privatsphäre der </a:t>
            </a:r>
            <a:r>
              <a:rPr lang="de-DE" sz="3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Bewohner*innen</a:t>
            </a:r>
            <a:r>
              <a:rPr lang="de-DE" sz="3000" dirty="0"/>
              <a:t>?</a:t>
            </a:r>
          </a:p>
          <a:p>
            <a:endParaRPr lang="de-DE" sz="3000" dirty="0">
              <a:solidFill>
                <a:srgbClr val="00B050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508" y="790711"/>
            <a:ext cx="4070803" cy="204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04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37"/>
            <a:ext cx="3396343" cy="46011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Verhaltensregeln  Umgangsformen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2103" y="2556932"/>
            <a:ext cx="7520798" cy="3318936"/>
          </a:xfrm>
        </p:spPr>
        <p:txBody>
          <a:bodyPr>
            <a:normAutofit lnSpcReduction="10000"/>
          </a:bodyPr>
          <a:lstStyle/>
          <a:p>
            <a:r>
              <a:rPr lang="de-DE" sz="3000" dirty="0"/>
              <a:t>Anklopfen</a:t>
            </a:r>
          </a:p>
          <a:p>
            <a:r>
              <a:rPr lang="de-DE" sz="3000" dirty="0"/>
              <a:t>Vorstellen mit Namen und Funktion</a:t>
            </a:r>
          </a:p>
          <a:p>
            <a:r>
              <a:rPr lang="de-DE" sz="3000" dirty="0"/>
              <a:t>Wir öffnen ungefragt keine Schränke und Schubladen</a:t>
            </a:r>
          </a:p>
          <a:p>
            <a:r>
              <a:rPr lang="de-DE" sz="3000" dirty="0"/>
              <a:t>Wir sind freundlich und zuvorkommend</a:t>
            </a:r>
          </a:p>
          <a:p>
            <a:r>
              <a:rPr lang="de-DE" sz="3000" dirty="0"/>
              <a:t>Wir gehen achtsam mit persönlichen Gegenständen um</a:t>
            </a:r>
          </a:p>
          <a:p>
            <a:pPr marL="0" indent="0">
              <a:buNone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6802" y="16287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00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23837"/>
            <a:ext cx="3378925" cy="46011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Verhaltensregeln  Umgangsformen</a:t>
            </a:r>
            <a:endParaRPr lang="de-CH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213" y="976095"/>
            <a:ext cx="3468911" cy="267202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56" y="642230"/>
            <a:ext cx="2254366" cy="314341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0264" y="4052591"/>
            <a:ext cx="3257141" cy="230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77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376" y="1123837"/>
            <a:ext cx="3309257" cy="460118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Wenn es nicht einfach ist....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62400" y="1001486"/>
            <a:ext cx="7741920" cy="4789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800" b="1" dirty="0"/>
              <a:t>Wie verhalte ich mich?</a:t>
            </a:r>
          </a:p>
          <a:p>
            <a:pPr marL="0" indent="0">
              <a:buNone/>
            </a:pPr>
            <a:endParaRPr lang="de-CH" sz="280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de-CH" sz="2800" dirty="0"/>
              <a:t>Wenn ich mich überfordert fühle?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CH" sz="2800" dirty="0"/>
              <a:t>Wenn mir etwas Angst macht?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CH" sz="2800" dirty="0"/>
              <a:t>Wenn mir unklar ist, ob und was ich tun darf?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CH" sz="2800" dirty="0"/>
              <a:t>Wenn es mir langweilig wird?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de-CH" sz="2800" dirty="0"/>
              <a:t>Wenn meine Motivation für die Ausbildung sinkt oder nicht vorhanden ist? 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br>
              <a:rPr lang="de-CH" sz="2400" dirty="0"/>
            </a:br>
            <a:endParaRPr lang="de-CH" sz="2400" dirty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929" y="4719464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7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Schwierige Situation?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4007" y="1203742"/>
            <a:ext cx="7315200" cy="5120640"/>
          </a:xfrm>
        </p:spPr>
        <p:txBody>
          <a:bodyPr/>
          <a:lstStyle/>
          <a:p>
            <a:pPr marL="342900" indent="-342900" algn="ctr">
              <a:buFont typeface="+mj-lt"/>
              <a:buAutoNum type="arabicPeriod"/>
            </a:pPr>
            <a:r>
              <a:rPr lang="de-DE" sz="2800" dirty="0"/>
              <a:t>Gespräch mit zuständiger Berufsbildnerin auf der Station</a:t>
            </a:r>
          </a:p>
          <a:p>
            <a:pPr marL="342900" indent="-342900" algn="ctr">
              <a:buFont typeface="+mj-lt"/>
              <a:buAutoNum type="arabicPeriod"/>
            </a:pPr>
            <a:endParaRPr lang="de-DE" sz="2800" dirty="0"/>
          </a:p>
          <a:p>
            <a:pPr marL="342900" indent="-342900" algn="ctr">
              <a:buFont typeface="+mj-lt"/>
              <a:buAutoNum type="arabicPeriod"/>
            </a:pPr>
            <a:r>
              <a:rPr lang="de-DE" sz="2800" dirty="0"/>
              <a:t>Gespräch mit Bildungsverantwortlicher</a:t>
            </a:r>
          </a:p>
          <a:p>
            <a:pPr marL="342900" indent="-342900" algn="ctr">
              <a:buFont typeface="+mj-lt"/>
              <a:buAutoNum type="arabicPeriod"/>
            </a:pPr>
            <a:endParaRPr lang="de-DE" sz="2800" dirty="0"/>
          </a:p>
        </p:txBody>
      </p:sp>
      <p:sp>
        <p:nvSpPr>
          <p:cNvPr id="4" name="Pfeil nach unten 3"/>
          <p:cNvSpPr/>
          <p:nvPr/>
        </p:nvSpPr>
        <p:spPr>
          <a:xfrm>
            <a:off x="7302333" y="1890818"/>
            <a:ext cx="377687" cy="5565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Pfeil nach unten 4"/>
          <p:cNvSpPr/>
          <p:nvPr/>
        </p:nvSpPr>
        <p:spPr>
          <a:xfrm>
            <a:off x="7302333" y="3424428"/>
            <a:ext cx="457200" cy="675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994" y="208004"/>
            <a:ext cx="1807631" cy="155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292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Berufs-geheimnis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31771" y="426129"/>
            <a:ext cx="7320138" cy="5791792"/>
          </a:xfrm>
        </p:spPr>
        <p:txBody>
          <a:bodyPr/>
          <a:lstStyle/>
          <a:p>
            <a:r>
              <a:rPr lang="de-DE" sz="2800" dirty="0"/>
              <a:t>Du triffst die Nachbarin als Bewohnerin im ..... an….</a:t>
            </a:r>
          </a:p>
          <a:p>
            <a:r>
              <a:rPr lang="de-DE" sz="2800" dirty="0"/>
              <a:t>Im .......triffst du die </a:t>
            </a:r>
            <a:r>
              <a:rPr lang="de-DE" sz="2800" dirty="0" err="1"/>
              <a:t>Grossmutter</a:t>
            </a:r>
            <a:r>
              <a:rPr lang="de-DE" sz="2800" dirty="0"/>
              <a:t> einer Freundin, eines Freundes….</a:t>
            </a:r>
          </a:p>
          <a:p>
            <a:r>
              <a:rPr lang="de-DE" sz="2800" dirty="0"/>
              <a:t>Ein Bewohner im Altersheim stirbt, du möchtest darüber zu Hause sprechen….</a:t>
            </a:r>
          </a:p>
          <a:p>
            <a:endParaRPr lang="de-DE" sz="2800" dirty="0"/>
          </a:p>
          <a:p>
            <a:endParaRPr lang="de-DE" sz="2800" dirty="0"/>
          </a:p>
        </p:txBody>
      </p:sp>
      <p:sp>
        <p:nvSpPr>
          <p:cNvPr id="4" name="Ovale Legende 3">
            <a:extLst>
              <a:ext uri="{FF2B5EF4-FFF2-40B4-BE49-F238E27FC236}">
                <a16:creationId xmlns:a16="http://schemas.microsoft.com/office/drawing/2014/main" id="{5F2934E5-B083-4784-A161-075C3F12C03A}"/>
              </a:ext>
            </a:extLst>
          </p:cNvPr>
          <p:cNvSpPr/>
          <p:nvPr/>
        </p:nvSpPr>
        <p:spPr>
          <a:xfrm>
            <a:off x="5512526" y="4580710"/>
            <a:ext cx="4371703" cy="2002972"/>
          </a:xfrm>
          <a:prstGeom prst="wedgeEllipseCallout">
            <a:avLst>
              <a:gd name="adj1" fmla="val -59877"/>
              <a:gd name="adj2" fmla="val -50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Was darfst du zu Hause oder bei deinen Freunden  erzählen? 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273355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Berufs-geheimnis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69268" y="174171"/>
            <a:ext cx="7315200" cy="5810577"/>
          </a:xfrm>
        </p:spPr>
        <p:txBody>
          <a:bodyPr/>
          <a:lstStyle/>
          <a:p>
            <a:r>
              <a:rPr lang="de-DE" sz="2800" dirty="0"/>
              <a:t>Keine Namen, keine Wohnorte, keine persönlichen Informationen über den Klienten = </a:t>
            </a:r>
            <a:r>
              <a:rPr lang="de-DE" sz="2800" b="1" dirty="0"/>
              <a:t>keine Rückschlüsse auf die Klient*innen!</a:t>
            </a:r>
          </a:p>
          <a:p>
            <a:r>
              <a:rPr lang="de-DE" sz="2800" dirty="0"/>
              <a:t>Das Berufsgeheimnis muss gewahrt werden. Fehlverhalten ist strafbar!</a:t>
            </a:r>
          </a:p>
          <a:p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14" y="4349583"/>
            <a:ext cx="4590686" cy="1993565"/>
          </a:xfrm>
          <a:prstGeom prst="rect">
            <a:avLst/>
          </a:prstGeom>
        </p:spPr>
      </p:pic>
      <p:sp>
        <p:nvSpPr>
          <p:cNvPr id="5" name="Abgerundetes Rechteck 4"/>
          <p:cNvSpPr/>
          <p:nvPr/>
        </p:nvSpPr>
        <p:spPr>
          <a:xfrm rot="19623322">
            <a:off x="5487644" y="2182982"/>
            <a:ext cx="4641205" cy="166987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Aber Psychohygiene beachten!</a:t>
            </a:r>
            <a:endParaRPr lang="de-CH" sz="2800" dirty="0"/>
          </a:p>
        </p:txBody>
      </p:sp>
    </p:spTree>
    <p:extLst>
      <p:ext uri="{BB962C8B-B14F-4D97-AF65-F5344CB8AC3E}">
        <p14:creationId xmlns:p14="http://schemas.microsoft.com/office/powerpoint/2010/main" val="83708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Umgang mit Ekel und anderen schwierigen Situationen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1850" y="604380"/>
            <a:ext cx="7315200" cy="5120640"/>
          </a:xfrm>
        </p:spPr>
        <p:txBody>
          <a:bodyPr/>
          <a:lstStyle/>
          <a:p>
            <a:endParaRPr lang="de-CH" sz="3200" dirty="0"/>
          </a:p>
          <a:p>
            <a:r>
              <a:rPr lang="de-CH" sz="3200" dirty="0"/>
              <a:t>Welche Situationen ekeln mich?</a:t>
            </a:r>
          </a:p>
          <a:p>
            <a:endParaRPr lang="de-DE" sz="3200" dirty="0"/>
          </a:p>
          <a:p>
            <a:endParaRPr lang="de-CH" sz="3200" dirty="0"/>
          </a:p>
          <a:p>
            <a:pPr marL="0" indent="0">
              <a:buNone/>
            </a:pPr>
            <a:endParaRPr lang="de-CH" sz="3200" dirty="0"/>
          </a:p>
          <a:p>
            <a:r>
              <a:rPr lang="de-CH" sz="3200" dirty="0"/>
              <a:t>Vor welchen Situationen «fürchte» ich mich?</a:t>
            </a:r>
          </a:p>
          <a:p>
            <a:pPr marL="0" indent="0">
              <a:buNone/>
            </a:pPr>
            <a:r>
              <a:rPr lang="de-CH" sz="3200" dirty="0"/>
              <a:t>  </a:t>
            </a:r>
            <a:endParaRPr lang="de-CH" sz="3200" dirty="0">
              <a:solidFill>
                <a:srgbClr val="00B050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654729" y="5151481"/>
            <a:ext cx="4589417" cy="862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Diskussion  </a:t>
            </a:r>
            <a:endParaRPr lang="de-CH" sz="2400" dirty="0"/>
          </a:p>
        </p:txBody>
      </p:sp>
      <p:sp>
        <p:nvSpPr>
          <p:cNvPr id="5" name="Abgerundetes Rechteck 4"/>
          <p:cNvSpPr/>
          <p:nvPr/>
        </p:nvSpPr>
        <p:spPr>
          <a:xfrm>
            <a:off x="4532806" y="2446856"/>
            <a:ext cx="4589417" cy="8621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Aussagen der Lernenden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393114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Umgang mit Ekel und anderen schwierigen Situationen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1473" y="923109"/>
            <a:ext cx="7921771" cy="532964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CH" sz="3300" dirty="0"/>
          </a:p>
          <a:p>
            <a:pPr marL="0" indent="0">
              <a:buNone/>
            </a:pPr>
            <a:r>
              <a:rPr lang="de-CH" sz="3300" dirty="0"/>
              <a:t>Ekel gegenüber Ausscheidungen, Sekreten, Auswürfen, verfaulenden oder verwesenden Substanzen, sowie Gerüchen ist normal, </a:t>
            </a:r>
            <a:br>
              <a:rPr lang="de-CH" sz="3300" dirty="0"/>
            </a:br>
            <a:r>
              <a:rPr lang="de-CH" sz="3300" dirty="0"/>
              <a:t>auch seitens Pflegefachpersonen.</a:t>
            </a:r>
          </a:p>
          <a:p>
            <a:pPr marL="0" indent="0">
              <a:buNone/>
            </a:pPr>
            <a:endParaRPr lang="de-CH" sz="33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102" y="504009"/>
            <a:ext cx="2319045" cy="129866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1782" y="4737054"/>
            <a:ext cx="1515700" cy="15157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1707" y="429782"/>
            <a:ext cx="2857500" cy="16002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3337" y="4652554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94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Themen der Einführung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7976" y="727969"/>
            <a:ext cx="7315200" cy="5840254"/>
          </a:xfrm>
        </p:spPr>
        <p:txBody>
          <a:bodyPr/>
          <a:lstStyle/>
          <a:p>
            <a:endParaRPr lang="de-DE" sz="3000" dirty="0"/>
          </a:p>
          <a:p>
            <a:endParaRPr lang="de-DE" sz="3000" dirty="0"/>
          </a:p>
          <a:p>
            <a:r>
              <a:rPr lang="de-DE" sz="3000" dirty="0"/>
              <a:t>V</a:t>
            </a:r>
            <a:r>
              <a:rPr lang="de-CH" sz="3000" dirty="0" err="1"/>
              <a:t>orstellen</a:t>
            </a:r>
            <a:r>
              <a:rPr lang="de-CH" sz="3000" dirty="0"/>
              <a:t> der Berufe FaGe und AGS</a:t>
            </a:r>
          </a:p>
          <a:p>
            <a:r>
              <a:rPr lang="de-CH" sz="3000" dirty="0"/>
              <a:t>Erscheinungsbild</a:t>
            </a:r>
          </a:p>
          <a:p>
            <a:r>
              <a:rPr lang="de-CH" sz="3000" dirty="0"/>
              <a:t>Verhaltensregeln und Umgangsformen</a:t>
            </a:r>
          </a:p>
          <a:p>
            <a:r>
              <a:rPr lang="de-CH" sz="3000" dirty="0"/>
              <a:t>Schwierige Situationen</a:t>
            </a:r>
          </a:p>
          <a:p>
            <a:r>
              <a:rPr lang="de-CH" sz="3000" dirty="0"/>
              <a:t>Berufsgeheimnis</a:t>
            </a:r>
          </a:p>
          <a:p>
            <a:r>
              <a:rPr lang="de-CH" sz="3000" dirty="0"/>
              <a:t>Ekel und andere unangenehme Situationen</a:t>
            </a:r>
          </a:p>
          <a:p>
            <a:r>
              <a:rPr lang="de-CH" sz="3000" dirty="0"/>
              <a:t>Händehygiene</a:t>
            </a:r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4229595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3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Umgang mit Ekel und anderen schwierigen Situationen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82F32A27-33BA-356B-3990-A6A3B8E5A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356490"/>
              </p:ext>
            </p:extLst>
          </p:nvPr>
        </p:nvGraphicFramePr>
        <p:xfrm>
          <a:off x="3666309" y="1087932"/>
          <a:ext cx="8011884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42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1" y="831303"/>
            <a:ext cx="9601196" cy="1303867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8007" y="1027611"/>
            <a:ext cx="7761513" cy="5077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CH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Umgang mit dem anderen Geschlecht</a:t>
            </a:r>
          </a:p>
          <a:p>
            <a:pPr marL="0" indent="0" algn="ctr">
              <a:buNone/>
            </a:pPr>
            <a:endParaRPr lang="de-DE" sz="32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de-DE" sz="3200" dirty="0">
                <a:solidFill>
                  <a:srgbClr val="00B0F0"/>
                </a:solidFill>
              </a:rPr>
              <a:t>Was bedeutet das für dich?</a:t>
            </a:r>
          </a:p>
          <a:p>
            <a:pPr marL="0" indent="0">
              <a:buNone/>
            </a:pPr>
            <a:endParaRPr lang="de-CH" sz="32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6295AC-0BB9-450B-ABA7-1F2632C9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6" y="2857360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997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Hände-desinfektion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CH" sz="4800" dirty="0">
              <a:hlinkClick r:id="rId2"/>
            </a:endParaRPr>
          </a:p>
          <a:p>
            <a:pPr marL="0" indent="0">
              <a:buNone/>
            </a:pPr>
            <a:r>
              <a:rPr lang="de-CH" sz="4800" dirty="0">
                <a:hlinkClick r:id="rId2"/>
              </a:rPr>
              <a:t>USZ Händehygiene – YouTube</a:t>
            </a:r>
            <a:endParaRPr lang="de-CH" sz="4800" dirty="0"/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70377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Hände-desinfektion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CH" sz="4000" dirty="0"/>
              <a:t>Wie desinfizieren wir uns die Hände?</a:t>
            </a:r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DE" sz="4000" dirty="0"/>
          </a:p>
          <a:p>
            <a:pPr marL="0" indent="0" algn="ctr">
              <a:buNone/>
            </a:pPr>
            <a:endParaRPr lang="de-CH" sz="40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979" y="3738458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70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531" y="754673"/>
            <a:ext cx="9927772" cy="53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6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D2835-92C9-49DE-88B0-24A943C1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AsisstentIn</a:t>
            </a:r>
            <a:r>
              <a:rPr lang="de-DE" dirty="0"/>
              <a:t> Gesundheit und Soziales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24F3EFD-6ADA-432B-B4DF-10EDCEDB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5789" y="2028323"/>
            <a:ext cx="2109399" cy="139610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09C0D5D-8814-471C-9726-C290835D3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392" y="3979116"/>
            <a:ext cx="2164268" cy="143878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8A83FA4-03E2-4462-9877-24E5F9C31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1748" y="3709204"/>
            <a:ext cx="2036240" cy="148145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FCC9474-10B7-4C56-ADFD-4650C8A45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035" y="2168543"/>
            <a:ext cx="2237426" cy="1255885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2B2D2378-A5B5-4173-979D-8CF341E0DA46}"/>
              </a:ext>
            </a:extLst>
          </p:cNvPr>
          <p:cNvSpPr/>
          <p:nvPr/>
        </p:nvSpPr>
        <p:spPr>
          <a:xfrm>
            <a:off x="4297971" y="772357"/>
            <a:ext cx="65860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Führen </a:t>
            </a:r>
            <a:r>
              <a:rPr lang="de-CH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einfache</a:t>
            </a:r>
            <a:r>
              <a:rPr lang="de-CH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unterstützende Massnahmen aus</a:t>
            </a:r>
            <a:endParaRPr lang="de-CH" sz="2400" dirty="0"/>
          </a:p>
        </p:txBody>
      </p:sp>
    </p:spTree>
    <p:extLst>
      <p:ext uri="{BB962C8B-B14F-4D97-AF65-F5344CB8AC3E}">
        <p14:creationId xmlns:p14="http://schemas.microsoft.com/office/powerpoint/2010/main" val="26425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62A5E4-AA43-48CC-A959-1E76B7EF5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AGS -</a:t>
            </a:r>
            <a:br>
              <a:rPr lang="de-DE" dirty="0"/>
            </a:br>
            <a:r>
              <a:rPr lang="de-DE" dirty="0"/>
              <a:t>Voraussetzung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F4E976-C40E-4D65-822D-D7653F63E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de-CH" altLang="de-DE" sz="2400" dirty="0"/>
              <a:t>Flair für praktische Arbeiten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CH" altLang="de-DE" sz="2400" dirty="0"/>
              <a:t>Freude am Umgang und Zusammenarbeit mit Menschen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CH" altLang="de-DE" sz="2400" dirty="0"/>
              <a:t>Körperliche Gesundheit und Belastbarkeit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CH" altLang="de-DE" sz="2400" dirty="0"/>
              <a:t>Sorgfältige und zuverlässige Arbeitsweise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CH" altLang="de-DE" sz="2400" dirty="0"/>
              <a:t>Bereitschaft zu unregelmässiger Arbeitszeit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CH" altLang="de-DE" sz="2400" dirty="0"/>
              <a:t>Deutsch: </a:t>
            </a:r>
            <a:r>
              <a:rPr lang="de-CH" altLang="de-DE" sz="2400" b="1" dirty="0"/>
              <a:t>Sprachniveau B1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80090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ABBD44-8403-4D36-BE0A-B83105DE5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AGS</a:t>
            </a:r>
            <a:br>
              <a:rPr lang="de-DE" dirty="0"/>
            </a:b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556C93-37C4-4F3C-AF31-5A25285D2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sz="2400" dirty="0"/>
              <a:t>Dauer 2 Jahre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sz="2400" dirty="0"/>
              <a:t>Berufsfachschule BWZ Lyss 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sz="2400" dirty="0"/>
              <a:t>1 Tag Berufsschule pro Woche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sz="2400" dirty="0"/>
              <a:t>Überbetriebliche Kurse in der OdA Gesundheit und OdA Soziales in Bern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sz="2400" dirty="0"/>
              <a:t>Eidgenössischer Abschluss mit Berufsattest EBA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CH" sz="2400" dirty="0"/>
              <a:t>Bei Eignung nach Abschluss EBA </a:t>
            </a:r>
            <a:r>
              <a:rPr lang="de-CH" sz="2400" b="1" dirty="0"/>
              <a:t>verkürzte</a:t>
            </a:r>
            <a:r>
              <a:rPr lang="de-CH" sz="2400" dirty="0"/>
              <a:t> Ausbildung Fachfrau / Fachmann Gesundheit möglich (Dauer 2 Jahre)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664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0E68EB-281E-436A-9019-5EB3AA6EF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FaGe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E1EADB8-C8B1-4F55-87FE-AF37B2DF1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253" y="1025741"/>
            <a:ext cx="2619375" cy="174307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61C4AE6-F4AA-4E7C-A8F0-69A317640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838" y="1000573"/>
            <a:ext cx="2357657" cy="17682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8CDF28-B87A-4C02-A589-4F0B30A55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8253" y="3717767"/>
            <a:ext cx="2615411" cy="190821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A368DD5-3B59-4CB8-8393-7F956E9496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205" y="3717767"/>
            <a:ext cx="2572922" cy="1774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DFE3E1E-4D3F-4DBF-9CEC-39CABE1921C5}"/>
              </a:ext>
            </a:extLst>
          </p:cNvPr>
          <p:cNvSpPr txBox="1"/>
          <p:nvPr/>
        </p:nvSpPr>
        <p:spPr>
          <a:xfrm>
            <a:off x="4042589" y="3055096"/>
            <a:ext cx="266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2">
                    <a:lumMod val="50000"/>
                  </a:schemeClr>
                </a:solidFill>
              </a:rPr>
              <a:t>Pflege und Betreuung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CF347EE-E648-471D-81DA-06ABD9E207D9}"/>
              </a:ext>
            </a:extLst>
          </p:cNvPr>
          <p:cNvSpPr txBox="1"/>
          <p:nvPr/>
        </p:nvSpPr>
        <p:spPr>
          <a:xfrm>
            <a:off x="7474646" y="3055096"/>
            <a:ext cx="4717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2">
                    <a:lumMod val="50000"/>
                  </a:schemeClr>
                </a:solidFill>
              </a:rPr>
              <a:t>Lebensumfeld und Alltagsgestaltung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C58CA61-084A-4D89-99D3-704CE8853AE0}"/>
              </a:ext>
            </a:extLst>
          </p:cNvPr>
          <p:cNvSpPr txBox="1"/>
          <p:nvPr/>
        </p:nvSpPr>
        <p:spPr>
          <a:xfrm>
            <a:off x="3944370" y="5832259"/>
            <a:ext cx="3222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>
                <a:solidFill>
                  <a:schemeClr val="bg2">
                    <a:lumMod val="50000"/>
                  </a:schemeClr>
                </a:solidFill>
              </a:rPr>
              <a:t>Administration und Logistik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544C9BC-334F-4F45-915F-10C000AE2143}"/>
              </a:ext>
            </a:extLst>
          </p:cNvPr>
          <p:cNvSpPr txBox="1"/>
          <p:nvPr/>
        </p:nvSpPr>
        <p:spPr>
          <a:xfrm>
            <a:off x="8373110" y="5825886"/>
            <a:ext cx="269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 err="1">
                <a:solidFill>
                  <a:schemeClr val="bg2">
                    <a:lumMod val="50000"/>
                  </a:schemeClr>
                </a:solidFill>
              </a:rPr>
              <a:t>Medizinaltechnik</a:t>
            </a:r>
            <a:endParaRPr lang="de-CH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17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A2C7E-9BD7-4798-90AC-DC543A5E4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FaGe –</a:t>
            </a:r>
            <a:br>
              <a:rPr lang="de-DE" dirty="0"/>
            </a:br>
            <a:r>
              <a:rPr lang="de-DE" dirty="0"/>
              <a:t>Voraussetzung</a:t>
            </a:r>
            <a:endParaRPr lang="de-CH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49310ACC-6952-4ADA-8E03-18B6655A4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8738" y="497150"/>
            <a:ext cx="7315200" cy="5487725"/>
          </a:xfrm>
        </p:spPr>
        <p:txBody>
          <a:bodyPr>
            <a:normAutofit/>
          </a:bodyPr>
          <a:lstStyle/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sz="2300" dirty="0"/>
              <a:t>Sekundarschüler Realschüler mit soliden Leistungen</a:t>
            </a:r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300" dirty="0"/>
              <a:t>Einfühlungsvermögen</a:t>
            </a:r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300" dirty="0"/>
              <a:t>Aufmerksamkeit und Sorgfalt </a:t>
            </a:r>
            <a:endParaRPr lang="de-CH" altLang="de-DE" sz="1650" dirty="0"/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400" dirty="0"/>
              <a:t>Interesse an Anatomie und Krankheitsbildern</a:t>
            </a:r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400" dirty="0"/>
              <a:t>Freude am Umgang mit Menschen und Kommunikationsfähigkeit</a:t>
            </a:r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400" dirty="0"/>
              <a:t>Körperliche Gesundheit und Belastbarkeit</a:t>
            </a:r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400" dirty="0"/>
              <a:t>Bereitschaft zu unregelmässiger Arbeitszeit</a:t>
            </a:r>
          </a:p>
          <a:p>
            <a:pPr marL="402431" indent="-402431">
              <a:buFont typeface="Wingdings" panose="05000000000000000000" pitchFamily="2" charset="2"/>
              <a:buChar char="Ø"/>
              <a:defRPr/>
            </a:pPr>
            <a:r>
              <a:rPr lang="de-CH" altLang="de-DE" sz="2400" dirty="0"/>
              <a:t>Deutsch: Sprachniveau mind. B2</a:t>
            </a:r>
          </a:p>
        </p:txBody>
      </p:sp>
    </p:spTree>
    <p:extLst>
      <p:ext uri="{BB962C8B-B14F-4D97-AF65-F5344CB8AC3E}">
        <p14:creationId xmlns:p14="http://schemas.microsoft.com/office/powerpoint/2010/main" val="4676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AE5D36-E8CE-462A-A53D-154A5E9F5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Berufe vorstellen</a:t>
            </a:r>
            <a:endParaRPr lang="de-CH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42174C9-A612-4FAE-83A4-46722C6ED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9875" y="958788"/>
            <a:ext cx="7561036" cy="501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2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06" y="1123837"/>
            <a:ext cx="3021874" cy="4601183"/>
          </a:xfrm>
        </p:spPr>
        <p:txBody>
          <a:bodyPr/>
          <a:lstStyle/>
          <a:p>
            <a:r>
              <a:rPr lang="de-CH" sz="5000" dirty="0"/>
              <a:t>Erschein-</a:t>
            </a:r>
            <a:r>
              <a:rPr lang="de-CH" sz="5000" dirty="0" err="1"/>
              <a:t>ungsbild</a:t>
            </a:r>
            <a:endParaRPr lang="de-CH" sz="5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CH" sz="5000" dirty="0"/>
              <a:t>Wie kleide ich mich im ......</a:t>
            </a:r>
          </a:p>
        </p:txBody>
      </p:sp>
    </p:spTree>
    <p:extLst>
      <p:ext uri="{BB962C8B-B14F-4D97-AF65-F5344CB8AC3E}">
        <p14:creationId xmlns:p14="http://schemas.microsoft.com/office/powerpoint/2010/main" val="449048741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Rahmen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8c89eda-d71b-4d8b-a48f-15eec42dcc14" xsi:nil="true"/>
    <lcf76f155ced4ddcb4097134ff3c332f xmlns="d111ca72-776a-4305-933e-f66a9076189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9BFA1B2548E7499047CAA03E78CDBD" ma:contentTypeVersion="13" ma:contentTypeDescription="Ein neues Dokument erstellen." ma:contentTypeScope="" ma:versionID="16766060e79e38c358d4cad6d21f0dae">
  <xsd:schema xmlns:xsd="http://www.w3.org/2001/XMLSchema" xmlns:xs="http://www.w3.org/2001/XMLSchema" xmlns:p="http://schemas.microsoft.com/office/2006/metadata/properties" xmlns:ns2="d111ca72-776a-4305-933e-f66a9076189f" xmlns:ns3="88c89eda-d71b-4d8b-a48f-15eec42dcc14" targetNamespace="http://schemas.microsoft.com/office/2006/metadata/properties" ma:root="true" ma:fieldsID="3699dd66e7206e936894d8fd95eb4e2d" ns2:_="" ns3:_="">
    <xsd:import namespace="d111ca72-776a-4305-933e-f66a9076189f"/>
    <xsd:import namespace="88c89eda-d71b-4d8b-a48f-15eec42dcc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1ca72-776a-4305-933e-f66a907618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c0b00337-687d-4d74-b6f6-203f98ba8e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c89eda-d71b-4d8b-a48f-15eec42dcc14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8ff9d02-6f00-4683-9a4b-d561a94bb3c5}" ma:internalName="TaxCatchAll" ma:showField="CatchAllData" ma:web="88c89eda-d71b-4d8b-a48f-15eec42dcc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22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5B8FAC4-99E7-4CF2-AA4F-E5F48F87B542}">
  <ds:schemaRefs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fb0879af-3eba-417a-a55a-ffe6dcd6ca77"/>
    <ds:schemaRef ds:uri="6dc4bcd6-49db-4c07-9060-8acfc67cef9f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311D34D-75D2-4894-A4B9-B889F28CA1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79BD9B-DA2A-4373-8524-776E4AD13892}"/>
</file>

<file path=customXml/itemProps4.xml><?xml version="1.0" encoding="utf-8"?>
<ds:datastoreItem xmlns:ds="http://schemas.openxmlformats.org/officeDocument/2006/customXml" ds:itemID="{BA119D41-DC9C-4270-903D-D893E15AFCCF}"/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TM03457475[[fn=Rahmen]]</Template>
  <TotalTime>0</TotalTime>
  <Words>491</Words>
  <Application>Microsoft Office PowerPoint</Application>
  <PresentationFormat>Breitbild</PresentationFormat>
  <Paragraphs>117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Arial</vt:lpstr>
      <vt:lpstr>Calibri</vt:lpstr>
      <vt:lpstr>Corbel</vt:lpstr>
      <vt:lpstr>Gill Sans MT</vt:lpstr>
      <vt:lpstr>Lucida Handwriting</vt:lpstr>
      <vt:lpstr>Times New Roman</vt:lpstr>
      <vt:lpstr>Wingdings</vt:lpstr>
      <vt:lpstr>Wingdings 2</vt:lpstr>
      <vt:lpstr>Rahmen</vt:lpstr>
      <vt:lpstr>Einführung in die Berufswahlwoche </vt:lpstr>
      <vt:lpstr>Themen der Einführung</vt:lpstr>
      <vt:lpstr>AsisstentIn Gesundheit und Soziales</vt:lpstr>
      <vt:lpstr>AGS - Voraussetzung</vt:lpstr>
      <vt:lpstr>AGS </vt:lpstr>
      <vt:lpstr>FaGe</vt:lpstr>
      <vt:lpstr>FaGe – Voraussetzung</vt:lpstr>
      <vt:lpstr>Berufe vorstellen</vt:lpstr>
      <vt:lpstr>Erschein-ungsbild</vt:lpstr>
      <vt:lpstr>Erschein-ungsbild</vt:lpstr>
      <vt:lpstr>Verhaltensregeln  Umgangsformen</vt:lpstr>
      <vt:lpstr>Verhaltensregeln  Umgangsformen</vt:lpstr>
      <vt:lpstr>Verhaltensregeln  Umgangsformen</vt:lpstr>
      <vt:lpstr>Wenn es nicht einfach ist....</vt:lpstr>
      <vt:lpstr>Schwierige Situation?</vt:lpstr>
      <vt:lpstr>Berufs-geheimnis</vt:lpstr>
      <vt:lpstr>Berufs-geheimnis</vt:lpstr>
      <vt:lpstr>Umgang mit Ekel und anderen schwierigen Situationen</vt:lpstr>
      <vt:lpstr>Umgang mit Ekel und anderen schwierigen Situationen</vt:lpstr>
      <vt:lpstr>Umgang mit Ekel und anderen schwierigen Situationen</vt:lpstr>
      <vt:lpstr>PowerPoint-Präsentation</vt:lpstr>
      <vt:lpstr>Hände-desinfektion</vt:lpstr>
      <vt:lpstr>Hände-desinfektion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2021-04-28T10:08:15Z</dcterms:created>
  <dcterms:modified xsi:type="dcterms:W3CDTF">2024-07-12T09:51:54Z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